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e Vietnam" charset="1" panose="00000500000000000000"/>
      <p:regular r:id="rId13"/>
    </p:embeddedFont>
    <p:embeddedFont>
      <p:font typeface="Be Vietnam Ultra-Bold" charset="1" panose="00000900000000000000"/>
      <p:regular r:id="rId14"/>
    </p:embeddedFont>
    <p:embeddedFont>
      <p:font typeface="IBM Plex Sans" charset="1" panose="020B0503050203000203"/>
      <p:regular r:id="rId15"/>
    </p:embeddedFont>
    <p:embeddedFont>
      <p:font typeface="IBM Plex Sans Bold" charset="1" panose="020B0803050203000203"/>
      <p:regular r:id="rId16"/>
    </p:embeddedFont>
    <p:embeddedFont>
      <p:font typeface="Klein Heavy" charset="1" panose="0200050306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2.jpeg" Type="http://schemas.openxmlformats.org/officeDocument/2006/relationships/image"/><Relationship Id="rId8" Target="../media/VAG2s2ZG7wQ.mp4" Type="http://schemas.openxmlformats.org/officeDocument/2006/relationships/video"/><Relationship Id="rId9" Target="../media/VAG2s2ZG7wQ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7065" y="1067974"/>
            <a:ext cx="3244797" cy="3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7187" y="-1692601"/>
            <a:ext cx="6266580" cy="6266580"/>
          </a:xfrm>
          <a:custGeom>
            <a:avLst/>
            <a:gdLst/>
            <a:ahLst/>
            <a:cxnLst/>
            <a:rect r="r" b="b" t="t" l="l"/>
            <a:pathLst>
              <a:path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4764" y="3437279"/>
            <a:ext cx="11078006" cy="362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43"/>
              </a:lnSpc>
            </a:pPr>
            <a:r>
              <a:rPr lang="en-US" sz="13634">
                <a:solidFill>
                  <a:srgbClr val="F8F8F8"/>
                </a:solidFill>
                <a:latin typeface="Be Vietnam"/>
                <a:ea typeface="Be Vietnam"/>
                <a:cs typeface="Be Vietnam"/>
                <a:sym typeface="Be Vietnam"/>
              </a:rPr>
              <a:t>PROJE  SUNUMU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926480" y="-677283"/>
            <a:ext cx="4235944" cy="4235944"/>
          </a:xfrm>
          <a:custGeom>
            <a:avLst/>
            <a:gdLst/>
            <a:ahLst/>
            <a:cxnLst/>
            <a:rect r="r" b="b" t="t" l="l"/>
            <a:pathLst>
              <a:path h="4235944" w="4235944">
                <a:moveTo>
                  <a:pt x="0" y="0"/>
                </a:moveTo>
                <a:lnTo>
                  <a:pt x="4235944" y="0"/>
                </a:lnTo>
                <a:lnTo>
                  <a:pt x="4235944" y="4235944"/>
                </a:lnTo>
                <a:lnTo>
                  <a:pt x="0" y="4235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696947" y="7065390"/>
            <a:ext cx="3562353" cy="5129405"/>
            <a:chOff x="0" y="0"/>
            <a:chExt cx="4749804" cy="68392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226"/>
              <a:ext cx="474980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b="true" sz="2199" spc="191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KATILIMCILAR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7322"/>
              <a:ext cx="4749804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Emine Sarıkaya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Melih Furkan Altıner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İsmail Deniz Tanışman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Alper Özşen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314062"/>
              <a:ext cx="474980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119298"/>
              <a:ext cx="474980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655846"/>
              <a:ext cx="474980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6437" y="2254494"/>
            <a:ext cx="3244797" cy="4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  <a:spcBef>
                <a:spcPct val="0"/>
              </a:spcBef>
            </a:pPr>
            <a:r>
              <a:rPr lang="en-US" b="true" sz="2801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EmpAI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7139" y="3755911"/>
            <a:ext cx="6415196" cy="2321135"/>
          </a:xfrm>
          <a:custGeom>
            <a:avLst/>
            <a:gdLst/>
            <a:ahLst/>
            <a:cxnLst/>
            <a:rect r="r" b="b" t="t" l="l"/>
            <a:pathLst>
              <a:path h="2321135" w="6415196">
                <a:moveTo>
                  <a:pt x="0" y="0"/>
                </a:moveTo>
                <a:lnTo>
                  <a:pt x="6415197" y="0"/>
                </a:lnTo>
                <a:lnTo>
                  <a:pt x="6415197" y="2321135"/>
                </a:lnTo>
                <a:lnTo>
                  <a:pt x="0" y="2321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06869" y="1373690"/>
            <a:ext cx="3018620" cy="2041685"/>
          </a:xfrm>
          <a:custGeom>
            <a:avLst/>
            <a:gdLst/>
            <a:ahLst/>
            <a:cxnLst/>
            <a:rect r="r" b="b" t="t" l="l"/>
            <a:pathLst>
              <a:path h="2041685" w="3018620">
                <a:moveTo>
                  <a:pt x="0" y="0"/>
                </a:moveTo>
                <a:lnTo>
                  <a:pt x="3018619" y="0"/>
                </a:lnTo>
                <a:lnTo>
                  <a:pt x="3018619" y="2041685"/>
                </a:lnTo>
                <a:lnTo>
                  <a:pt x="0" y="2041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02573" y="4916479"/>
            <a:ext cx="3380341" cy="4495853"/>
          </a:xfrm>
          <a:custGeom>
            <a:avLst/>
            <a:gdLst/>
            <a:ahLst/>
            <a:cxnLst/>
            <a:rect r="r" b="b" t="t" l="l"/>
            <a:pathLst>
              <a:path h="4495853" w="3380341">
                <a:moveTo>
                  <a:pt x="0" y="0"/>
                </a:moveTo>
                <a:lnTo>
                  <a:pt x="3380341" y="0"/>
                </a:lnTo>
                <a:lnTo>
                  <a:pt x="3380341" y="4495853"/>
                </a:lnTo>
                <a:lnTo>
                  <a:pt x="0" y="4495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4377" y="6561112"/>
            <a:ext cx="2257076" cy="3001911"/>
          </a:xfrm>
          <a:custGeom>
            <a:avLst/>
            <a:gdLst/>
            <a:ahLst/>
            <a:cxnLst/>
            <a:rect r="r" b="b" t="t" l="l"/>
            <a:pathLst>
              <a:path h="3001911" w="2257076">
                <a:moveTo>
                  <a:pt x="0" y="0"/>
                </a:moveTo>
                <a:lnTo>
                  <a:pt x="2257076" y="0"/>
                </a:lnTo>
                <a:lnTo>
                  <a:pt x="2257076" y="3001911"/>
                </a:lnTo>
                <a:lnTo>
                  <a:pt x="0" y="30019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788789"/>
            <a:ext cx="4545592" cy="2140024"/>
            <a:chOff x="0" y="0"/>
            <a:chExt cx="6060789" cy="28533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6060789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Amacımız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55054"/>
              <a:ext cx="6060789" cy="1297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Karmaşıklaşan sistemleri  daha kullanılabilir yapmak.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669631"/>
            <a:ext cx="4957073" cy="2644849"/>
            <a:chOff x="0" y="0"/>
            <a:chExt cx="6609431" cy="352646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609431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Hedef Kitlemiz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55054"/>
              <a:ext cx="6609431" cy="1970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Banka uygulamalarını kullanmakta ekstra zorluk yaşayan bireyler.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16529" y="1634938"/>
            <a:ext cx="3639274" cy="1635199"/>
            <a:chOff x="0" y="0"/>
            <a:chExt cx="4852365" cy="218026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4852365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65+ Üstü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55054"/>
              <a:ext cx="4852365" cy="62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9 milyon 112 bin 298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16529" y="-394424"/>
            <a:ext cx="4957073" cy="1635199"/>
            <a:chOff x="0" y="0"/>
            <a:chExt cx="6609431" cy="218026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6609431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555054"/>
              <a:ext cx="6609431" cy="62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2024 TÜİK verileri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916529" y="6562821"/>
            <a:ext cx="4141405" cy="2473399"/>
            <a:chOff x="0" y="0"/>
            <a:chExt cx="5521874" cy="329786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5521874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b="true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Görme</a:t>
              </a:r>
            </a:p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Engelli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672654"/>
              <a:ext cx="5521874" cy="62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 milyon 412 bin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390326" y="1622101"/>
            <a:ext cx="3897674" cy="2473399"/>
            <a:chOff x="0" y="0"/>
            <a:chExt cx="5196899" cy="329786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5196899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b="true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İşitme </a:t>
              </a:r>
            </a:p>
            <a:p>
              <a:pPr algn="l">
                <a:lnSpc>
                  <a:spcPts val="6600"/>
                </a:lnSpc>
              </a:pPr>
              <a:r>
                <a:rPr lang="en-US" b="true" sz="550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Engelli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672654"/>
              <a:ext cx="5196899" cy="62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 milyon 39 bin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971550"/>
            <a:ext cx="3244797" cy="4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  <a:spcBef>
                <a:spcPct val="0"/>
              </a:spcBef>
            </a:pPr>
            <a:r>
              <a:rPr lang="en-US" b="true" sz="2801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EmpAI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2921" y="2671117"/>
            <a:ext cx="2464054" cy="1002783"/>
            <a:chOff x="0" y="0"/>
            <a:chExt cx="989506" cy="402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506" cy="402694"/>
            </a:xfrm>
            <a:custGeom>
              <a:avLst/>
              <a:gdLst/>
              <a:ahLst/>
              <a:cxnLst/>
              <a:rect r="r" b="b" t="t" l="l"/>
              <a:pathLst>
                <a:path h="402694" w="989506">
                  <a:moveTo>
                    <a:pt x="125678" y="0"/>
                  </a:moveTo>
                  <a:lnTo>
                    <a:pt x="863828" y="0"/>
                  </a:lnTo>
                  <a:cubicBezTo>
                    <a:pt x="933238" y="0"/>
                    <a:pt x="989506" y="56268"/>
                    <a:pt x="989506" y="125678"/>
                  </a:cubicBezTo>
                  <a:lnTo>
                    <a:pt x="989506" y="277016"/>
                  </a:lnTo>
                  <a:cubicBezTo>
                    <a:pt x="989506" y="346426"/>
                    <a:pt x="933238" y="402694"/>
                    <a:pt x="863828" y="402694"/>
                  </a:cubicBezTo>
                  <a:lnTo>
                    <a:pt x="125678" y="402694"/>
                  </a:lnTo>
                  <a:cubicBezTo>
                    <a:pt x="56268" y="402694"/>
                    <a:pt x="0" y="346426"/>
                    <a:pt x="0" y="277016"/>
                  </a:cubicBezTo>
                  <a:lnTo>
                    <a:pt x="0" y="125678"/>
                  </a:lnTo>
                  <a:cubicBezTo>
                    <a:pt x="0" y="56268"/>
                    <a:pt x="56268" y="0"/>
                    <a:pt x="12567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89506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Kayıt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0046" y="2666418"/>
            <a:ext cx="2451560" cy="1002783"/>
            <a:chOff x="0" y="0"/>
            <a:chExt cx="984489" cy="402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4489" cy="402694"/>
            </a:xfrm>
            <a:custGeom>
              <a:avLst/>
              <a:gdLst/>
              <a:ahLst/>
              <a:cxnLst/>
              <a:rect r="r" b="b" t="t" l="l"/>
              <a:pathLst>
                <a:path h="402694" w="984489">
                  <a:moveTo>
                    <a:pt x="126318" y="0"/>
                  </a:moveTo>
                  <a:lnTo>
                    <a:pt x="858170" y="0"/>
                  </a:lnTo>
                  <a:cubicBezTo>
                    <a:pt x="891672" y="0"/>
                    <a:pt x="923802" y="13308"/>
                    <a:pt x="947491" y="36998"/>
                  </a:cubicBezTo>
                  <a:cubicBezTo>
                    <a:pt x="971180" y="60687"/>
                    <a:pt x="984489" y="92817"/>
                    <a:pt x="984489" y="126318"/>
                  </a:cubicBezTo>
                  <a:lnTo>
                    <a:pt x="984489" y="276376"/>
                  </a:lnTo>
                  <a:cubicBezTo>
                    <a:pt x="984489" y="309877"/>
                    <a:pt x="971180" y="342007"/>
                    <a:pt x="947491" y="365696"/>
                  </a:cubicBezTo>
                  <a:cubicBezTo>
                    <a:pt x="923802" y="389386"/>
                    <a:pt x="891672" y="402694"/>
                    <a:pt x="858170" y="402694"/>
                  </a:cubicBezTo>
                  <a:lnTo>
                    <a:pt x="126318" y="402694"/>
                  </a:lnTo>
                  <a:cubicBezTo>
                    <a:pt x="92817" y="402694"/>
                    <a:pt x="60687" y="389386"/>
                    <a:pt x="36998" y="365696"/>
                  </a:cubicBezTo>
                  <a:cubicBezTo>
                    <a:pt x="13308" y="342007"/>
                    <a:pt x="0" y="309877"/>
                    <a:pt x="0" y="276376"/>
                  </a:cubicBezTo>
                  <a:lnTo>
                    <a:pt x="0" y="126318"/>
                  </a:lnTo>
                  <a:cubicBezTo>
                    <a:pt x="0" y="92817"/>
                    <a:pt x="13308" y="60687"/>
                    <a:pt x="36998" y="36998"/>
                  </a:cubicBezTo>
                  <a:cubicBezTo>
                    <a:pt x="60687" y="13308"/>
                    <a:pt x="92817" y="0"/>
                    <a:pt x="126318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84489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Veri Tabanı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14627" y="2666418"/>
            <a:ext cx="2444673" cy="1007482"/>
            <a:chOff x="0" y="0"/>
            <a:chExt cx="981723" cy="4045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1723" cy="404581"/>
            </a:xfrm>
            <a:custGeom>
              <a:avLst/>
              <a:gdLst/>
              <a:ahLst/>
              <a:cxnLst/>
              <a:rect r="r" b="b" t="t" l="l"/>
              <a:pathLst>
                <a:path h="404581" w="981723">
                  <a:moveTo>
                    <a:pt x="126674" y="0"/>
                  </a:moveTo>
                  <a:lnTo>
                    <a:pt x="855049" y="0"/>
                  </a:lnTo>
                  <a:cubicBezTo>
                    <a:pt x="925009" y="0"/>
                    <a:pt x="981723" y="56714"/>
                    <a:pt x="981723" y="126674"/>
                  </a:cubicBezTo>
                  <a:lnTo>
                    <a:pt x="981723" y="277907"/>
                  </a:lnTo>
                  <a:cubicBezTo>
                    <a:pt x="981723" y="311503"/>
                    <a:pt x="968377" y="343723"/>
                    <a:pt x="944621" y="367479"/>
                  </a:cubicBezTo>
                  <a:cubicBezTo>
                    <a:pt x="920865" y="391235"/>
                    <a:pt x="888645" y="404581"/>
                    <a:pt x="855049" y="404581"/>
                  </a:cubicBezTo>
                  <a:lnTo>
                    <a:pt x="126674" y="404581"/>
                  </a:lnTo>
                  <a:cubicBezTo>
                    <a:pt x="93078" y="404581"/>
                    <a:pt x="60858" y="391235"/>
                    <a:pt x="37102" y="367479"/>
                  </a:cubicBezTo>
                  <a:cubicBezTo>
                    <a:pt x="13346" y="343723"/>
                    <a:pt x="0" y="311503"/>
                    <a:pt x="0" y="277907"/>
                  </a:cubicBezTo>
                  <a:lnTo>
                    <a:pt x="0" y="126674"/>
                  </a:lnTo>
                  <a:cubicBezTo>
                    <a:pt x="0" y="93078"/>
                    <a:pt x="13346" y="60858"/>
                    <a:pt x="37102" y="37102"/>
                  </a:cubicBezTo>
                  <a:cubicBezTo>
                    <a:pt x="60858" y="13346"/>
                    <a:pt x="93078" y="0"/>
                    <a:pt x="126674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81723" cy="461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Sonuç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28781" y="2666418"/>
            <a:ext cx="2441515" cy="1004090"/>
            <a:chOff x="0" y="0"/>
            <a:chExt cx="980455" cy="4032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0455" cy="403219"/>
            </a:xfrm>
            <a:custGeom>
              <a:avLst/>
              <a:gdLst/>
              <a:ahLst/>
              <a:cxnLst/>
              <a:rect r="r" b="b" t="t" l="l"/>
              <a:pathLst>
                <a:path h="403219" w="980455">
                  <a:moveTo>
                    <a:pt x="126838" y="0"/>
                  </a:moveTo>
                  <a:lnTo>
                    <a:pt x="853617" y="0"/>
                  </a:lnTo>
                  <a:cubicBezTo>
                    <a:pt x="887256" y="0"/>
                    <a:pt x="919518" y="13363"/>
                    <a:pt x="943305" y="37150"/>
                  </a:cubicBezTo>
                  <a:cubicBezTo>
                    <a:pt x="967091" y="60937"/>
                    <a:pt x="980455" y="93198"/>
                    <a:pt x="980455" y="126838"/>
                  </a:cubicBezTo>
                  <a:lnTo>
                    <a:pt x="980455" y="276381"/>
                  </a:lnTo>
                  <a:cubicBezTo>
                    <a:pt x="980455" y="346431"/>
                    <a:pt x="923667" y="403219"/>
                    <a:pt x="853617" y="403219"/>
                  </a:cubicBezTo>
                  <a:lnTo>
                    <a:pt x="126838" y="403219"/>
                  </a:lnTo>
                  <a:cubicBezTo>
                    <a:pt x="56787" y="403219"/>
                    <a:pt x="0" y="346431"/>
                    <a:pt x="0" y="276381"/>
                  </a:cubicBezTo>
                  <a:lnTo>
                    <a:pt x="0" y="126838"/>
                  </a:lnTo>
                  <a:cubicBezTo>
                    <a:pt x="0" y="56787"/>
                    <a:pt x="56787" y="0"/>
                    <a:pt x="12683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80455" cy="460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Giriş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754948" y="3673900"/>
            <a:ext cx="16441" cy="2972362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0642527" y="3669201"/>
            <a:ext cx="3299" cy="2977067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3343117" y="3670508"/>
            <a:ext cx="6422" cy="297575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522921" y="6598638"/>
            <a:ext cx="24969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Kullanıcı kayıt edilirken iletişim tercihi belirlenir.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5721" y="6598643"/>
            <a:ext cx="2173612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 tabanında bu veri ID’ye bağlı olarak tutulur.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71606" y="6598638"/>
            <a:ext cx="294302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Girişte sistem iletişim tercihini hatırlar ve seçili arayüzü gösterir.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14627" y="6598638"/>
            <a:ext cx="244467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 kısa sürede daha kullanışlı bir sistem kulllanımı.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6036963" y="3673900"/>
            <a:ext cx="0" cy="2972362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028700" y="1883206"/>
            <a:ext cx="4704790" cy="2595665"/>
            <a:chOff x="0" y="0"/>
            <a:chExt cx="6273053" cy="346088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6273053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10"/>
                </a:lnSpc>
              </a:pPr>
              <a:r>
                <a:rPr lang="en-US" sz="4675" b="true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ÇÖZÜMÜMÜZ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517452"/>
              <a:ext cx="5679936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Bireylerin iletişim tercihlerine göre dizayn edilmiş önyüzler.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990600"/>
            <a:ext cx="3244797" cy="3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  <a:spcBef>
                <a:spcPct val="0"/>
              </a:spcBef>
            </a:pPr>
            <a:r>
              <a:rPr lang="en-US" b="true" sz="2201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EmpAI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4998761"/>
            <a:ext cx="4886660" cy="3586265"/>
            <a:chOff x="0" y="0"/>
            <a:chExt cx="6515546" cy="478168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6515546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10"/>
                </a:lnSpc>
              </a:pPr>
              <a:r>
                <a:rPr lang="en-US" sz="4675" b="true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FAYDASI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517452"/>
              <a:ext cx="5899501" cy="3264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Bireyler için daha kullanışlı bir banka arayüzü.</a:t>
              </a:r>
            </a:p>
            <a:p>
              <a:pPr algn="l">
                <a:lnSpc>
                  <a:spcPts val="3920"/>
                </a:lnSpc>
              </a:pP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Banka için kullanıcılarına dair veri.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522921" y="1575973"/>
            <a:ext cx="10736379" cy="1605065"/>
            <a:chOff x="0" y="0"/>
            <a:chExt cx="14315172" cy="214008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14315172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10"/>
                </a:lnSpc>
              </a:pPr>
              <a:r>
                <a:rPr lang="en-US" b="true" sz="4675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SÜREÇ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517452"/>
              <a:ext cx="1296167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454" y="-3412985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99442" y="-790897"/>
            <a:ext cx="4256283" cy="4114800"/>
          </a:xfrm>
          <a:custGeom>
            <a:avLst/>
            <a:gdLst/>
            <a:ahLst/>
            <a:cxnLst/>
            <a:rect r="r" b="b" t="t" l="l"/>
            <a:pathLst>
              <a:path h="4114800" w="4256283">
                <a:moveTo>
                  <a:pt x="0" y="0"/>
                </a:moveTo>
                <a:lnTo>
                  <a:pt x="4256284" y="0"/>
                </a:lnTo>
                <a:lnTo>
                  <a:pt x="425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84428" y="2503609"/>
            <a:ext cx="5094939" cy="6541576"/>
            <a:chOff x="0" y="0"/>
            <a:chExt cx="1341877" cy="17228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1877" cy="1722884"/>
            </a:xfrm>
            <a:custGeom>
              <a:avLst/>
              <a:gdLst/>
              <a:ahLst/>
              <a:cxnLst/>
              <a:rect r="r" b="b" t="t" l="l"/>
              <a:pathLst>
                <a:path h="1722884" w="1341877">
                  <a:moveTo>
                    <a:pt x="77496" y="0"/>
                  </a:moveTo>
                  <a:lnTo>
                    <a:pt x="1264381" y="0"/>
                  </a:lnTo>
                  <a:cubicBezTo>
                    <a:pt x="1307181" y="0"/>
                    <a:pt x="1341877" y="34696"/>
                    <a:pt x="1341877" y="77496"/>
                  </a:cubicBezTo>
                  <a:lnTo>
                    <a:pt x="1341877" y="1645388"/>
                  </a:lnTo>
                  <a:cubicBezTo>
                    <a:pt x="1341877" y="1665941"/>
                    <a:pt x="1333712" y="1685653"/>
                    <a:pt x="1319179" y="1700186"/>
                  </a:cubicBezTo>
                  <a:cubicBezTo>
                    <a:pt x="1304645" y="1714719"/>
                    <a:pt x="1284934" y="1722884"/>
                    <a:pt x="1264381" y="1722884"/>
                  </a:cubicBezTo>
                  <a:lnTo>
                    <a:pt x="77496" y="1722884"/>
                  </a:lnTo>
                  <a:cubicBezTo>
                    <a:pt x="34696" y="1722884"/>
                    <a:pt x="0" y="1688188"/>
                    <a:pt x="0" y="1645388"/>
                  </a:cubicBezTo>
                  <a:lnTo>
                    <a:pt x="0" y="77496"/>
                  </a:lnTo>
                  <a:cubicBezTo>
                    <a:pt x="0" y="56943"/>
                    <a:pt x="8165" y="37231"/>
                    <a:pt x="22698" y="22698"/>
                  </a:cubicBezTo>
                  <a:cubicBezTo>
                    <a:pt x="37231" y="8165"/>
                    <a:pt x="56943" y="0"/>
                    <a:pt x="7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41877" cy="177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79127" y="2503609"/>
            <a:ext cx="3729745" cy="4318951"/>
            <a:chOff x="0" y="0"/>
            <a:chExt cx="982320" cy="1137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2320" cy="1137501"/>
            </a:xfrm>
            <a:custGeom>
              <a:avLst/>
              <a:gdLst/>
              <a:ahLst/>
              <a:cxnLst/>
              <a:rect r="r" b="b" t="t" l="l"/>
              <a:pathLst>
                <a:path h="1137501" w="982320">
                  <a:moveTo>
                    <a:pt x="105862" y="0"/>
                  </a:moveTo>
                  <a:lnTo>
                    <a:pt x="876458" y="0"/>
                  </a:lnTo>
                  <a:cubicBezTo>
                    <a:pt x="904534" y="0"/>
                    <a:pt x="931461" y="11153"/>
                    <a:pt x="951314" y="31006"/>
                  </a:cubicBezTo>
                  <a:cubicBezTo>
                    <a:pt x="971166" y="50859"/>
                    <a:pt x="982320" y="77786"/>
                    <a:pt x="982320" y="105862"/>
                  </a:cubicBezTo>
                  <a:lnTo>
                    <a:pt x="982320" y="1031640"/>
                  </a:lnTo>
                  <a:cubicBezTo>
                    <a:pt x="982320" y="1059716"/>
                    <a:pt x="971166" y="1086642"/>
                    <a:pt x="951314" y="1106495"/>
                  </a:cubicBezTo>
                  <a:cubicBezTo>
                    <a:pt x="931461" y="1126348"/>
                    <a:pt x="904534" y="1137501"/>
                    <a:pt x="876458" y="1137501"/>
                  </a:cubicBezTo>
                  <a:lnTo>
                    <a:pt x="105862" y="1137501"/>
                  </a:lnTo>
                  <a:cubicBezTo>
                    <a:pt x="77786" y="1137501"/>
                    <a:pt x="50859" y="1126348"/>
                    <a:pt x="31006" y="1106495"/>
                  </a:cubicBezTo>
                  <a:cubicBezTo>
                    <a:pt x="11153" y="1086642"/>
                    <a:pt x="0" y="1059716"/>
                    <a:pt x="0" y="1031640"/>
                  </a:cubicBezTo>
                  <a:lnTo>
                    <a:pt x="0" y="105862"/>
                  </a:lnTo>
                  <a:cubicBezTo>
                    <a:pt x="0" y="77786"/>
                    <a:pt x="11153" y="50859"/>
                    <a:pt x="31006" y="31006"/>
                  </a:cubicBezTo>
                  <a:cubicBezTo>
                    <a:pt x="50859" y="11153"/>
                    <a:pt x="77786" y="0"/>
                    <a:pt x="1058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82320" cy="1185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4428" y="1238538"/>
            <a:ext cx="15301555" cy="1212793"/>
            <a:chOff x="0" y="0"/>
            <a:chExt cx="4030039" cy="3194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30039" cy="319419"/>
            </a:xfrm>
            <a:custGeom>
              <a:avLst/>
              <a:gdLst/>
              <a:ahLst/>
              <a:cxnLst/>
              <a:rect r="r" b="b" t="t" l="l"/>
              <a:pathLst>
                <a:path h="319419" w="4030039">
                  <a:moveTo>
                    <a:pt x="25804" y="0"/>
                  </a:moveTo>
                  <a:lnTo>
                    <a:pt x="4004235" y="0"/>
                  </a:lnTo>
                  <a:cubicBezTo>
                    <a:pt x="4018486" y="0"/>
                    <a:pt x="4030039" y="11553"/>
                    <a:pt x="4030039" y="25804"/>
                  </a:cubicBezTo>
                  <a:lnTo>
                    <a:pt x="4030039" y="293615"/>
                  </a:lnTo>
                  <a:cubicBezTo>
                    <a:pt x="4030039" y="300458"/>
                    <a:pt x="4027321" y="307022"/>
                    <a:pt x="4022482" y="311861"/>
                  </a:cubicBezTo>
                  <a:cubicBezTo>
                    <a:pt x="4017642" y="316700"/>
                    <a:pt x="4011079" y="319419"/>
                    <a:pt x="4004235" y="319419"/>
                  </a:cubicBezTo>
                  <a:lnTo>
                    <a:pt x="25804" y="319419"/>
                  </a:lnTo>
                  <a:cubicBezTo>
                    <a:pt x="18960" y="319419"/>
                    <a:pt x="12397" y="316700"/>
                    <a:pt x="7558" y="311861"/>
                  </a:cubicBezTo>
                  <a:cubicBezTo>
                    <a:pt x="2719" y="307022"/>
                    <a:pt x="0" y="300458"/>
                    <a:pt x="0" y="293615"/>
                  </a:cubicBezTo>
                  <a:lnTo>
                    <a:pt x="0" y="25804"/>
                  </a:lnTo>
                  <a:cubicBezTo>
                    <a:pt x="0" y="18960"/>
                    <a:pt x="2719" y="12397"/>
                    <a:pt x="7558" y="7558"/>
                  </a:cubicBezTo>
                  <a:cubicBezTo>
                    <a:pt x="12397" y="2719"/>
                    <a:pt x="18960" y="0"/>
                    <a:pt x="258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030039" cy="36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270333" y="2820819"/>
            <a:ext cx="3729745" cy="1768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GRAFIK VE SANAT TASARIMI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656806" y="2503609"/>
            <a:ext cx="5094939" cy="6541576"/>
            <a:chOff x="0" y="0"/>
            <a:chExt cx="1341877" cy="17228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1877" cy="1722884"/>
            </a:xfrm>
            <a:custGeom>
              <a:avLst/>
              <a:gdLst/>
              <a:ahLst/>
              <a:cxnLst/>
              <a:rect r="r" b="b" t="t" l="l"/>
              <a:pathLst>
                <a:path h="1722884" w="1341877">
                  <a:moveTo>
                    <a:pt x="77496" y="0"/>
                  </a:moveTo>
                  <a:lnTo>
                    <a:pt x="1264381" y="0"/>
                  </a:lnTo>
                  <a:cubicBezTo>
                    <a:pt x="1307181" y="0"/>
                    <a:pt x="1341877" y="34696"/>
                    <a:pt x="1341877" y="77496"/>
                  </a:cubicBezTo>
                  <a:lnTo>
                    <a:pt x="1341877" y="1645388"/>
                  </a:lnTo>
                  <a:cubicBezTo>
                    <a:pt x="1341877" y="1665941"/>
                    <a:pt x="1333712" y="1685653"/>
                    <a:pt x="1319179" y="1700186"/>
                  </a:cubicBezTo>
                  <a:cubicBezTo>
                    <a:pt x="1304645" y="1714719"/>
                    <a:pt x="1284934" y="1722884"/>
                    <a:pt x="1264381" y="1722884"/>
                  </a:cubicBezTo>
                  <a:lnTo>
                    <a:pt x="77496" y="1722884"/>
                  </a:lnTo>
                  <a:cubicBezTo>
                    <a:pt x="34696" y="1722884"/>
                    <a:pt x="0" y="1688188"/>
                    <a:pt x="0" y="1645388"/>
                  </a:cubicBezTo>
                  <a:lnTo>
                    <a:pt x="0" y="77496"/>
                  </a:lnTo>
                  <a:cubicBezTo>
                    <a:pt x="0" y="56943"/>
                    <a:pt x="8165" y="37231"/>
                    <a:pt x="22698" y="22698"/>
                  </a:cubicBezTo>
                  <a:cubicBezTo>
                    <a:pt x="37231" y="8165"/>
                    <a:pt x="56943" y="0"/>
                    <a:pt x="7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41877" cy="177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61867" y="2503609"/>
            <a:ext cx="5094939" cy="6541576"/>
            <a:chOff x="0" y="0"/>
            <a:chExt cx="1341877" cy="17228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1877" cy="1722884"/>
            </a:xfrm>
            <a:custGeom>
              <a:avLst/>
              <a:gdLst/>
              <a:ahLst/>
              <a:cxnLst/>
              <a:rect r="r" b="b" t="t" l="l"/>
              <a:pathLst>
                <a:path h="1722884" w="1341877">
                  <a:moveTo>
                    <a:pt x="77496" y="0"/>
                  </a:moveTo>
                  <a:lnTo>
                    <a:pt x="1264381" y="0"/>
                  </a:lnTo>
                  <a:cubicBezTo>
                    <a:pt x="1307181" y="0"/>
                    <a:pt x="1341877" y="34696"/>
                    <a:pt x="1341877" y="77496"/>
                  </a:cubicBezTo>
                  <a:lnTo>
                    <a:pt x="1341877" y="1645388"/>
                  </a:lnTo>
                  <a:cubicBezTo>
                    <a:pt x="1341877" y="1665941"/>
                    <a:pt x="1333712" y="1685653"/>
                    <a:pt x="1319179" y="1700186"/>
                  </a:cubicBezTo>
                  <a:cubicBezTo>
                    <a:pt x="1304645" y="1714719"/>
                    <a:pt x="1284934" y="1722884"/>
                    <a:pt x="1264381" y="1722884"/>
                  </a:cubicBezTo>
                  <a:lnTo>
                    <a:pt x="77496" y="1722884"/>
                  </a:lnTo>
                  <a:cubicBezTo>
                    <a:pt x="34696" y="1722884"/>
                    <a:pt x="0" y="1688188"/>
                    <a:pt x="0" y="1645388"/>
                  </a:cubicBezTo>
                  <a:lnTo>
                    <a:pt x="0" y="77496"/>
                  </a:lnTo>
                  <a:cubicBezTo>
                    <a:pt x="0" y="56943"/>
                    <a:pt x="8165" y="37231"/>
                    <a:pt x="22698" y="22698"/>
                  </a:cubicBezTo>
                  <a:cubicBezTo>
                    <a:pt x="37231" y="8165"/>
                    <a:pt x="56943" y="0"/>
                    <a:pt x="774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A15FF">
                    <a:alpha val="100000"/>
                  </a:srgbClr>
                </a:gs>
                <a:gs pos="100000">
                  <a:srgbClr val="0055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341877" cy="177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2804823" y="4012992"/>
            <a:ext cx="2449767" cy="4847284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5801" t="0" r="-5801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7884453" y="4012992"/>
            <a:ext cx="2449767" cy="4847284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196" t="0" r="-1196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2979392" y="4012992"/>
            <a:ext cx="2449767" cy="4847284"/>
            <a:chOff x="0" y="0"/>
            <a:chExt cx="2620010" cy="51841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0797" t="0" r="-10797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1732202" y="2820819"/>
            <a:ext cx="4595009" cy="11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KLASIK </a:t>
            </a:r>
          </a:p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ARAYÜZ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32202" y="1575142"/>
            <a:ext cx="14954613" cy="61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KULLANICI ARAYÜZLERİ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906771" y="2820819"/>
            <a:ext cx="4595009" cy="11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GÖRSEL </a:t>
            </a:r>
          </a:p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ARAYÜZ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811832" y="2820819"/>
            <a:ext cx="4595009" cy="11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SESLI </a:t>
            </a:r>
          </a:p>
          <a:p>
            <a:pPr algn="ctr">
              <a:lnSpc>
                <a:spcPts val="4551"/>
              </a:lnSpc>
            </a:pPr>
            <a:r>
              <a:rPr lang="en-US" b="true" sz="4551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ARAYÜZ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587855" y="-3549703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52834">
            <a:off x="-5531843" y="3481337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24537" y="1376836"/>
            <a:ext cx="6078795" cy="8084798"/>
          </a:xfrm>
          <a:custGeom>
            <a:avLst/>
            <a:gdLst/>
            <a:ahLst/>
            <a:cxnLst/>
            <a:rect r="r" b="b" t="t" l="l"/>
            <a:pathLst>
              <a:path h="8084798" w="6078795">
                <a:moveTo>
                  <a:pt x="0" y="0"/>
                </a:moveTo>
                <a:lnTo>
                  <a:pt x="6078796" y="0"/>
                </a:lnTo>
                <a:lnTo>
                  <a:pt x="6078796" y="8084798"/>
                </a:lnTo>
                <a:lnTo>
                  <a:pt x="0" y="8084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21048" r="0" b="0"/>
          <a:stretch>
            <a:fillRect/>
          </a:stretch>
        </p:blipFill>
        <p:spPr>
          <a:xfrm flipH="false" flipV="false" rot="0">
            <a:off x="2858507" y="1664916"/>
            <a:ext cx="5589827" cy="779671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407347" y="2494420"/>
            <a:ext cx="7075844" cy="1754983"/>
            <a:chOff x="0" y="0"/>
            <a:chExt cx="9434459" cy="233997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434459" cy="1199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83"/>
                </a:lnSpc>
              </a:pPr>
              <a:r>
                <a:rPr lang="en-US" b="true" sz="5903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DEMO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62931"/>
              <a:ext cx="9434459" cy="675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2779006"/>
            <a:ext cx="5834897" cy="5392494"/>
            <a:chOff x="0" y="0"/>
            <a:chExt cx="7779863" cy="71899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7779863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45529"/>
              <a:ext cx="7779863" cy="5643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8494" indent="-329247" lvl="1">
                <a:lnSpc>
                  <a:spcPts val="4269"/>
                </a:lnSpc>
                <a:buFont typeface="Arial"/>
                <a:buChar char="•"/>
              </a:pPr>
              <a:r>
                <a:rPr lang="en-US" sz="304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Bildirim Özeti</a:t>
              </a:r>
            </a:p>
            <a:p>
              <a:pPr algn="l">
                <a:lnSpc>
                  <a:spcPts val="4269"/>
                </a:lnSpc>
              </a:pPr>
            </a:p>
            <a:p>
              <a:pPr algn="l" marL="658494" indent="-329247" lvl="1">
                <a:lnSpc>
                  <a:spcPts val="4269"/>
                </a:lnSpc>
                <a:buFont typeface="Arial"/>
                <a:buChar char="•"/>
              </a:pPr>
              <a:r>
                <a:rPr lang="en-US" sz="304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Bakiye sorgulama</a:t>
              </a:r>
            </a:p>
            <a:p>
              <a:pPr algn="l">
                <a:lnSpc>
                  <a:spcPts val="4269"/>
                </a:lnSpc>
              </a:pPr>
            </a:p>
            <a:p>
              <a:pPr algn="l" marL="658494" indent="-329247" lvl="1">
                <a:lnSpc>
                  <a:spcPts val="4269"/>
                </a:lnSpc>
                <a:buFont typeface="Arial"/>
                <a:buChar char="•"/>
              </a:pPr>
              <a:r>
                <a:rPr lang="en-US" sz="304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Para gönderme</a:t>
              </a:r>
            </a:p>
            <a:p>
              <a:pPr algn="l">
                <a:lnSpc>
                  <a:spcPts val="4269"/>
                </a:lnSpc>
              </a:pPr>
            </a:p>
            <a:p>
              <a:pPr algn="l" marL="658494" indent="-329247" lvl="1">
                <a:lnSpc>
                  <a:spcPts val="4269"/>
                </a:lnSpc>
                <a:buFont typeface="Arial"/>
                <a:buChar char="•"/>
              </a:pPr>
              <a:r>
                <a:rPr lang="en-US" sz="304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Bankacılıkta olan diğer hizmetler</a:t>
              </a:r>
            </a:p>
          </p:txBody>
        </p:sp>
      </p:grpSp>
    </p:spTree>
  </p:cSld>
  <p:clrMapOvr>
    <a:masterClrMapping/>
  </p:clrMapOvr>
  <p:transition spd="fast">
    <p:cover dir="r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52834">
            <a:off x="-5531843" y="3481337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81493" y="4767353"/>
            <a:ext cx="2349514" cy="2571516"/>
          </a:xfrm>
          <a:custGeom>
            <a:avLst/>
            <a:gdLst/>
            <a:ahLst/>
            <a:cxnLst/>
            <a:rect r="r" b="b" t="t" l="l"/>
            <a:pathLst>
              <a:path h="2571516" w="2349514">
                <a:moveTo>
                  <a:pt x="0" y="0"/>
                </a:moveTo>
                <a:lnTo>
                  <a:pt x="2349515" y="0"/>
                </a:lnTo>
                <a:lnTo>
                  <a:pt x="2349515" y="2571516"/>
                </a:lnTo>
                <a:lnTo>
                  <a:pt x="0" y="257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34605" y="4767353"/>
            <a:ext cx="971128" cy="912715"/>
          </a:xfrm>
          <a:custGeom>
            <a:avLst/>
            <a:gdLst/>
            <a:ahLst/>
            <a:cxnLst/>
            <a:rect r="r" b="b" t="t" l="l"/>
            <a:pathLst>
              <a:path h="912715" w="971128">
                <a:moveTo>
                  <a:pt x="0" y="0"/>
                </a:moveTo>
                <a:lnTo>
                  <a:pt x="971128" y="0"/>
                </a:lnTo>
                <a:lnTo>
                  <a:pt x="971128" y="912715"/>
                </a:lnTo>
                <a:lnTo>
                  <a:pt x="0" y="912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50133" y="6367207"/>
            <a:ext cx="955601" cy="971661"/>
          </a:xfrm>
          <a:custGeom>
            <a:avLst/>
            <a:gdLst/>
            <a:ahLst/>
            <a:cxnLst/>
            <a:rect r="r" b="b" t="t" l="l"/>
            <a:pathLst>
              <a:path h="971661" w="955601">
                <a:moveTo>
                  <a:pt x="0" y="0"/>
                </a:moveTo>
                <a:lnTo>
                  <a:pt x="955600" y="0"/>
                </a:lnTo>
                <a:lnTo>
                  <a:pt x="955600" y="971662"/>
                </a:lnTo>
                <a:lnTo>
                  <a:pt x="0" y="9716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59436" y="4878037"/>
            <a:ext cx="2468900" cy="2460832"/>
          </a:xfrm>
          <a:custGeom>
            <a:avLst/>
            <a:gdLst/>
            <a:ahLst/>
            <a:cxnLst/>
            <a:rect r="r" b="b" t="t" l="l"/>
            <a:pathLst>
              <a:path h="2460832" w="2468900">
                <a:moveTo>
                  <a:pt x="0" y="0"/>
                </a:moveTo>
                <a:lnTo>
                  <a:pt x="2468900" y="0"/>
                </a:lnTo>
                <a:lnTo>
                  <a:pt x="2468900" y="2460832"/>
                </a:lnTo>
                <a:lnTo>
                  <a:pt x="0" y="24608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37643" y="2442925"/>
            <a:ext cx="7812715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0"/>
              </a:lnSpc>
            </a:pPr>
            <a:r>
              <a:rPr lang="en-US" b="true" sz="5575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KULLANDIĞIMIZ TEKNOLOJİLER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1492" y="2799944"/>
            <a:ext cx="16230600" cy="58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28"/>
              </a:lnSpc>
            </a:pPr>
            <a:r>
              <a:rPr lang="en-US" b="true" sz="15228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DINLEDIĞINIZ</a:t>
            </a:r>
          </a:p>
          <a:p>
            <a:pPr algn="ctr">
              <a:lnSpc>
                <a:spcPts val="15228"/>
              </a:lnSpc>
            </a:pPr>
            <a:r>
              <a:rPr lang="en-US" b="true" sz="15228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IÇIN</a:t>
            </a:r>
          </a:p>
          <a:p>
            <a:pPr algn="ctr">
              <a:lnSpc>
                <a:spcPts val="15228"/>
              </a:lnSpc>
            </a:pPr>
            <a:r>
              <a:rPr lang="en-US" b="true" sz="15228">
                <a:solidFill>
                  <a:srgbClr val="F3C3F2"/>
                </a:solidFill>
                <a:latin typeface="Klein Heavy"/>
                <a:ea typeface="Klein Heavy"/>
                <a:cs typeface="Klein Heavy"/>
                <a:sym typeface="Klein Heavy"/>
              </a:rPr>
              <a:t>TEŞEKKÜRLER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36907" y="4796379"/>
            <a:ext cx="43028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888639">
            <a:off x="5339358" y="-3002779"/>
            <a:ext cx="13751446" cy="4975523"/>
          </a:xfrm>
          <a:custGeom>
            <a:avLst/>
            <a:gdLst/>
            <a:ahLst/>
            <a:cxnLst/>
            <a:rect r="r" b="b" t="t" l="l"/>
            <a:pathLst>
              <a:path h="4975523" w="13751446">
                <a:moveTo>
                  <a:pt x="0" y="0"/>
                </a:moveTo>
                <a:lnTo>
                  <a:pt x="13751446" y="0"/>
                </a:lnTo>
                <a:lnTo>
                  <a:pt x="13751446" y="4975523"/>
                </a:lnTo>
                <a:lnTo>
                  <a:pt x="0" y="4975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7065" y="1067974"/>
            <a:ext cx="3244797" cy="3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67187" y="-1692601"/>
            <a:ext cx="6266580" cy="6266580"/>
          </a:xfrm>
          <a:custGeom>
            <a:avLst/>
            <a:gdLst/>
            <a:ahLst/>
            <a:cxnLst/>
            <a:rect r="r" b="b" t="t" l="l"/>
            <a:pathLst>
              <a:path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26480" y="-677283"/>
            <a:ext cx="4235944" cy="4235944"/>
          </a:xfrm>
          <a:custGeom>
            <a:avLst/>
            <a:gdLst/>
            <a:ahLst/>
            <a:cxnLst/>
            <a:rect r="r" b="b" t="t" l="l"/>
            <a:pathLst>
              <a:path h="4235944" w="4235944">
                <a:moveTo>
                  <a:pt x="0" y="0"/>
                </a:moveTo>
                <a:lnTo>
                  <a:pt x="4235944" y="0"/>
                </a:lnTo>
                <a:lnTo>
                  <a:pt x="4235944" y="4235944"/>
                </a:lnTo>
                <a:lnTo>
                  <a:pt x="0" y="4235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6437" y="2254494"/>
            <a:ext cx="3244797" cy="4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  <a:spcBef>
                <a:spcPct val="0"/>
              </a:spcBef>
            </a:pPr>
            <a:r>
              <a:rPr lang="en-US" b="true" sz="2801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EmpAI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32421" y="7718777"/>
            <a:ext cx="8514267" cy="1945713"/>
            <a:chOff x="0" y="0"/>
            <a:chExt cx="11352356" cy="25942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1352356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64579"/>
              <a:ext cx="11352356" cy="1028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2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*Microsoft ve Alternatif Bank’a sundukları hizmetler </a:t>
              </a:r>
            </a:p>
            <a:p>
              <a:pPr algn="l">
                <a:lnSpc>
                  <a:spcPts val="3150"/>
                </a:lnSpc>
              </a:pPr>
              <a:r>
                <a:rPr lang="en-US" sz="22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için teşekkür ederiz.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DAG2otXmyWk</dc:identifier>
  <dcterms:modified xsi:type="dcterms:W3CDTF">2011-08-01T06:04:30Z</dcterms:modified>
  <cp:revision>1</cp:revision>
  <dc:title>Alternatif Bank</dc:title>
</cp:coreProperties>
</file>